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8229600" y="0"/>
            <a:ext cx="4023360" cy="6858000"/>
          </a:xfrm>
          <a:prstGeom prst="rect">
            <a:avLst/>
          </a:prstGeom>
          <a:solidFill>
            <a:srgbClr val="0C4A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10424160" y="0"/>
            <a:ext cx="411480" cy="68580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10835640" y="0"/>
            <a:ext cx="109728" cy="685800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50292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400">
                <a:solidFill>
                  <a:srgbClr val="C8A96B"/>
                </a:solidFill>
                <a:latin typeface="Montserrat"/>
              </a:rPr>
              <a:t>SPONSORSHIP DECK  •  2026 EDITION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960120"/>
            <a:ext cx="640080" cy="4572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234440"/>
            <a:ext cx="10058400" cy="23774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5400" b="1" i="0">
                <a:solidFill>
                  <a:srgbClr val="FFFFFF"/>
                </a:solidFill>
                <a:latin typeface="Montserrat"/>
              </a:rPr>
              <a:t>FIRST MDU</a:t>
            </a:r>
          </a:p>
          <a:p>
            <a:pPr algn="l">
              <a:lnSpc>
                <a:spcPct val="100000"/>
              </a:lnSpc>
            </a:pPr>
            <a:r>
              <a:rPr sz="5400" b="1" i="0">
                <a:solidFill>
                  <a:srgbClr val="FFFFFF"/>
                </a:solidFill>
                <a:latin typeface="Montserrat"/>
              </a:rPr>
              <a:t>GREEN CAMPUS</a:t>
            </a:r>
          </a:p>
          <a:p>
            <a:pPr algn="l">
              <a:lnSpc>
                <a:spcPct val="100000"/>
              </a:lnSpc>
            </a:pPr>
            <a:r>
              <a:rPr sz="5400" b="1" i="0">
                <a:solidFill>
                  <a:srgbClr val="FFFFFF"/>
                </a:solidFill>
                <a:latin typeface="Montserrat"/>
              </a:rPr>
              <a:t>SPORTS FESTIVAL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160520"/>
            <a:ext cx="100584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 spc="150">
                <a:solidFill>
                  <a:srgbClr val="9BE15D"/>
                </a:solidFill>
                <a:latin typeface="Montserrat"/>
              </a:rPr>
              <a:t>Green Campus  •  Sport  •  Youth Engagement  •  Industry Integration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709160"/>
            <a:ext cx="91440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1">
                <a:solidFill>
                  <a:srgbClr val="CFE3D8"/>
                </a:solidFill>
                <a:latin typeface="Inter"/>
              </a:rPr>
              <a:t>A premium platform connecting youth, sustainability and industry.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5715000"/>
            <a:ext cx="3291840" cy="54864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0080" y="5715000"/>
            <a:ext cx="329184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 spc="200">
                <a:solidFill>
                  <a:srgbClr val="FFFFFF"/>
                </a:solidFill>
                <a:latin typeface="Montserrat"/>
              </a:rPr>
              <a:t>10 MAY 2026   •   MİNGƏÇEVİR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3920" y="5989320"/>
            <a:ext cx="3200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1" i="0" spc="400">
                <a:solidFill>
                  <a:srgbClr val="C8A96B"/>
                </a:solidFill>
                <a:latin typeface="Montserrat"/>
              </a:rPr>
              <a:t>POWERED BY MDU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64592"/>
            <a:ext cx="2194560" cy="36576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300">
                <a:solidFill>
                  <a:srgbClr val="0F8A5F"/>
                </a:solidFill>
                <a:latin typeface="Montserrat"/>
              </a:rPr>
              <a:t>01  •  FESTIVAL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86868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b="1" i="0">
                <a:solidFill>
                  <a:srgbClr val="0A3B2E"/>
                </a:solidFill>
                <a:latin typeface="Montserrat"/>
              </a:rPr>
              <a:t>Niyə bu festival?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548640" cy="36576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920240"/>
            <a:ext cx="109728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400" b="0" i="0">
                <a:solidFill>
                  <a:srgbClr val="1C1F1D"/>
                </a:solidFill>
                <a:latin typeface="Inter"/>
              </a:rPr>
              <a:t>FIRST MDU GREEN CAMPUS SPORTS FESTIVAL — sadəcə idman tədbiri deyil. Bu, “Green Campus”</a:t>
            </a:r>
          </a:p>
          <a:p>
            <a:pPr algn="l">
              <a:lnSpc>
                <a:spcPct val="140000"/>
              </a:lnSpc>
            </a:pPr>
            <a:r>
              <a:rPr sz="1400" b="0" i="0">
                <a:solidFill>
                  <a:srgbClr val="1C1F1D"/>
                </a:solidFill>
                <a:latin typeface="Inter"/>
              </a:rPr>
              <a:t>yanaşmasını canlı şəkildə göstərən, tələbələri, şirkətləri və ictimaiyyəti bir araya gətirən platformadır.</a:t>
            </a:r>
          </a:p>
          <a:p>
            <a:pPr algn="l">
              <a:lnSpc>
                <a:spcPct val="140000"/>
              </a:lnSpc>
            </a:pPr>
            <a:r>
              <a:rPr sz="1400" b="0" i="0">
                <a:solidFill>
                  <a:srgbClr val="1C1F1D"/>
                </a:solidFill>
                <a:latin typeface="Inter"/>
              </a:rPr>
              <a:t>Sponsorlar üçün reputasiya, görünürlük və gələcək istedadlarla birbaşa təmas yaradır.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657600"/>
            <a:ext cx="2606040" cy="2377440"/>
          </a:xfrm>
          <a:prstGeom prst="roundRect">
            <a:avLst>
              <a:gd name="adj" fmla="val 8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40080" y="3657600"/>
            <a:ext cx="2606040" cy="109728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914400" y="4023360"/>
            <a:ext cx="502920" cy="50292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4023360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Montserrat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663440"/>
            <a:ext cx="2057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200">
                <a:solidFill>
                  <a:srgbClr val="0A3B2E"/>
                </a:solidFill>
                <a:latin typeface="Montserrat"/>
              </a:rPr>
              <a:t>GREEN CAMPUS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5074920"/>
            <a:ext cx="20574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Dayanıqlılıq,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ESG və ekoloji məsuliyyət.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10712" y="3657600"/>
            <a:ext cx="2606040" cy="2377440"/>
          </a:xfrm>
          <a:prstGeom prst="roundRect">
            <a:avLst>
              <a:gd name="adj" fmla="val 8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3410712" y="3657600"/>
            <a:ext cx="2606040" cy="109728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3685032" y="4023360"/>
            <a:ext cx="502920" cy="50292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685032" y="4023360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Montserrat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85032" y="4663440"/>
            <a:ext cx="2057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200">
                <a:solidFill>
                  <a:srgbClr val="0A3B2E"/>
                </a:solidFill>
                <a:latin typeface="Montserrat"/>
              </a:rPr>
              <a:t>SPORT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85032" y="5074920"/>
            <a:ext cx="20574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Sağlam həyat tərzi və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idman mədəniyyəti.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181344" y="3657600"/>
            <a:ext cx="2606040" cy="2377440"/>
          </a:xfrm>
          <a:prstGeom prst="roundRect">
            <a:avLst>
              <a:gd name="adj" fmla="val 8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181344" y="3657600"/>
            <a:ext cx="2606040" cy="109728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6455664" y="4023360"/>
            <a:ext cx="502920" cy="50292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55664" y="4023360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Montserrat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55664" y="4663440"/>
            <a:ext cx="2057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200">
                <a:solidFill>
                  <a:srgbClr val="0A3B2E"/>
                </a:solidFill>
                <a:latin typeface="Montserrat"/>
              </a:rPr>
              <a:t>YOUTH ENGAGEMENT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55664" y="5074920"/>
            <a:ext cx="20574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2000+ tələbə ilə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birbaşa marka təması.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951976" y="3657600"/>
            <a:ext cx="2606040" cy="2377440"/>
          </a:xfrm>
          <a:prstGeom prst="roundRect">
            <a:avLst>
              <a:gd name="adj" fmla="val 8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8951976" y="3657600"/>
            <a:ext cx="2606040" cy="109728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9226296" y="4023360"/>
            <a:ext cx="502920" cy="50292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226296" y="4023360"/>
            <a:ext cx="50292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Montserrat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26296" y="4663440"/>
            <a:ext cx="2057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200">
                <a:solidFill>
                  <a:srgbClr val="0A3B2E"/>
                </a:solidFill>
                <a:latin typeface="Montserrat"/>
              </a:rPr>
              <a:t>INDUSTRY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226296" y="5074920"/>
            <a:ext cx="20574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Universitet–sənaye</a:t>
            </a:r>
          </a:p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inteqrasiyası və HR pipeline.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200">
                <a:solidFill>
                  <a:srgbClr val="6B736E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338560" y="6492240"/>
            <a:ext cx="7772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B736E"/>
                </a:solidFill>
                <a:latin typeface="Montserrat"/>
              </a:rPr>
              <a:t>02 / 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64592"/>
            <a:ext cx="2194560" cy="36576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300">
                <a:solidFill>
                  <a:srgbClr val="0F8A5F"/>
                </a:solidFill>
                <a:latin typeface="Montserrat"/>
              </a:rPr>
              <a:t>02  •  AUDIENCE &amp; IMPACT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86868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 i="0">
                <a:solidFill>
                  <a:srgbClr val="0A3B2E"/>
                </a:solidFill>
                <a:latin typeface="Montserrat"/>
              </a:rPr>
              <a:t>Festivalın reach və təsir gücü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548640" cy="36576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92024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1C1F1D"/>
                </a:solidFill>
                <a:latin typeface="Inter"/>
              </a:rPr>
              <a:t>Festival şirkətlərə yüksək potensiallı tələbə auditoriyasına birbaşa çıxış verir və sosial media,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1C1F1D"/>
                </a:solidFill>
                <a:latin typeface="Inter"/>
              </a:rPr>
              <a:t>video və dron kontenti vasitəsilə geniş rəqəmsal təsir yaradır.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15468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40080" y="3154680"/>
            <a:ext cx="91440" cy="27432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3520440"/>
            <a:ext cx="214884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600" b="1" i="0">
                <a:solidFill>
                  <a:srgbClr val="0A3B2E"/>
                </a:solidFill>
                <a:latin typeface="Montserrat"/>
              </a:rPr>
              <a:t>2 000+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4754880"/>
            <a:ext cx="2148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200">
                <a:solidFill>
                  <a:srgbClr val="0F8A5F"/>
                </a:solidFill>
                <a:latin typeface="Montserrat"/>
              </a:rPr>
              <a:t>TƏLƏBƏ İŞTİRAKI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5166360"/>
            <a:ext cx="214884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Birbaşa fiziki engagement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74720" y="315468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3474720" y="3154680"/>
            <a:ext cx="91440" cy="27432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840480" y="3520440"/>
            <a:ext cx="214884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600" b="1" i="0" dirty="0">
                <a:solidFill>
                  <a:srgbClr val="0A3B2E"/>
                </a:solidFill>
                <a:latin typeface="Montserrat"/>
              </a:rPr>
              <a:t>50K+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4754880"/>
            <a:ext cx="2148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200">
                <a:solidFill>
                  <a:srgbClr val="0F8A5F"/>
                </a:solidFill>
                <a:latin typeface="Montserrat"/>
              </a:rPr>
              <a:t>SOSIAL MEDIA REACH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40480" y="5166360"/>
            <a:ext cx="214884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Proqnozlaşdırılan rəqəmsal görünürlük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309360" y="315468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309360" y="3154680"/>
            <a:ext cx="91440" cy="27432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675120" y="3520440"/>
            <a:ext cx="214884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600" b="1" i="0">
                <a:solidFill>
                  <a:srgbClr val="0A3B2E"/>
                </a:solidFill>
                <a:latin typeface="Montserrat"/>
              </a:rPr>
              <a:t>4K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5120" y="4754880"/>
            <a:ext cx="2148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200">
                <a:solidFill>
                  <a:srgbClr val="0F8A5F"/>
                </a:solidFill>
                <a:latin typeface="Montserrat"/>
              </a:rPr>
              <a:t>VIDEO + DRON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75120" y="5166360"/>
            <a:ext cx="214884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Peşəkar foto və video kontenti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44000" y="3154680"/>
            <a:ext cx="2697480" cy="27432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9144000" y="3154680"/>
            <a:ext cx="91440" cy="27432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9509760" y="3520440"/>
            <a:ext cx="2148840" cy="11887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600" b="1" i="0">
                <a:solidFill>
                  <a:srgbClr val="0A3B2E"/>
                </a:solidFill>
                <a:latin typeface="Montserrat"/>
              </a:rPr>
              <a:t>HR+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09760" y="4754880"/>
            <a:ext cx="214884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200">
                <a:solidFill>
                  <a:srgbClr val="0F8A5F"/>
                </a:solidFill>
                <a:latin typeface="Montserrat"/>
              </a:rPr>
              <a:t>CV PIPELINE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509760" y="5166360"/>
            <a:ext cx="214884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Birbaşa işə qəbul imkanı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612648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1">
                <a:solidFill>
                  <a:srgbClr val="0A3B2E"/>
                </a:solidFill>
                <a:latin typeface="Inter"/>
              </a:rPr>
              <a:t>ESG, korporativ kommunikasiya və employer branding üçün ölçülə bilən platforma.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200">
                <a:solidFill>
                  <a:srgbClr val="6B736E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338560" y="6492240"/>
            <a:ext cx="7772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B736E"/>
                </a:solidFill>
                <a:latin typeface="Montserrat"/>
              </a:rPr>
              <a:t>03 / 08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64592"/>
            <a:ext cx="2194560" cy="36576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300">
                <a:solidFill>
                  <a:srgbClr val="0F8A5F"/>
                </a:solidFill>
                <a:latin typeface="Montserrat"/>
              </a:rPr>
              <a:t>03  •  SPONSORSHIP TIERS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86868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 i="0">
                <a:solidFill>
                  <a:srgbClr val="0A3B2E"/>
                </a:solidFill>
                <a:latin typeface="Montserrat"/>
              </a:rPr>
              <a:t>Sponsorluq arxitekturası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548640" cy="36576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920240"/>
            <a:ext cx="109728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1C1F1D"/>
                </a:solidFill>
                <a:latin typeface="Inter"/>
              </a:rPr>
              <a:t>Festival çoxsəviyyəli sponsorluq modeli təklif edir — şirkətlər öz hədəflərinə uyğun paket seçə bilər.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2834640"/>
            <a:ext cx="10515600" cy="502920"/>
          </a:xfrm>
          <a:prstGeom prst="roundRect">
            <a:avLst>
              <a:gd name="adj" fmla="val 18000"/>
            </a:avLst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0991088" y="2834640"/>
            <a:ext cx="164592" cy="50292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960120" y="2834640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FFFFFF"/>
                </a:solidFill>
                <a:latin typeface="Montserrat"/>
              </a:rPr>
              <a:t>TITLE SPONSOR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834640"/>
            <a:ext cx="576072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FFFFFF"/>
                </a:solidFill>
                <a:latin typeface="Inter"/>
              </a:rPr>
              <a:t>Eksklüziv • 1 tərəfdaş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3447288"/>
            <a:ext cx="9418320" cy="502920"/>
          </a:xfrm>
          <a:prstGeom prst="roundRect">
            <a:avLst>
              <a:gd name="adj" fmla="val 18000"/>
            </a:avLst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960120" y="3447288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FFFFFF"/>
                </a:solidFill>
                <a:latin typeface="Montserrat"/>
              </a:rPr>
              <a:t>GOLD SPONSOR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3447288"/>
            <a:ext cx="466344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FFFFFF"/>
                </a:solidFill>
                <a:latin typeface="Inter"/>
              </a:rPr>
              <a:t>2–3 tərəfdaş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" y="4059936"/>
            <a:ext cx="8321040" cy="502920"/>
          </a:xfrm>
          <a:prstGeom prst="roundRect">
            <a:avLst>
              <a:gd name="adj" fmla="val 18000"/>
            </a:avLst>
          </a:prstGeom>
          <a:solidFill>
            <a:srgbClr val="B8C0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60120" y="4059936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0A3B2E"/>
                </a:solidFill>
                <a:latin typeface="Montserrat"/>
              </a:rPr>
              <a:t>SILVER SPONSOR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4059936"/>
            <a:ext cx="356616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0A3B2E"/>
                </a:solidFill>
                <a:latin typeface="Inter"/>
              </a:rPr>
              <a:t>3–5 tərəfdaş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4672584"/>
            <a:ext cx="7223760" cy="502920"/>
          </a:xfrm>
          <a:prstGeom prst="roundRect">
            <a:avLst>
              <a:gd name="adj" fmla="val 18000"/>
            </a:avLst>
          </a:prstGeom>
          <a:solidFill>
            <a:srgbClr val="CDA1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60120" y="4672584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FFFFFF"/>
                </a:solidFill>
                <a:latin typeface="Montserrat"/>
              </a:rPr>
              <a:t>BRONZE SPONSOR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2080" y="4672584"/>
            <a:ext cx="246888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FFFFFF"/>
                </a:solidFill>
                <a:latin typeface="Inter"/>
              </a:rPr>
              <a:t>Çoxsaylı tərəfdaşlar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" y="5285232"/>
            <a:ext cx="8869680" cy="502920"/>
          </a:xfrm>
          <a:prstGeom prst="roundRect">
            <a:avLst>
              <a:gd name="adj" fmla="val 18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9345168" y="5285232"/>
            <a:ext cx="164592" cy="50292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960120" y="5285232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FFFFFF"/>
                </a:solidFill>
                <a:latin typeface="Montserrat"/>
              </a:rPr>
              <a:t>GREEN PARTNER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12080" y="5285232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FFFFFF"/>
                </a:solidFill>
                <a:latin typeface="Inter"/>
              </a:rPr>
              <a:t>ESG / Sustainability fokuslu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" y="5897880"/>
            <a:ext cx="8869680" cy="502920"/>
          </a:xfrm>
          <a:prstGeom prst="roundRect">
            <a:avLst>
              <a:gd name="adj" fmla="val 18000"/>
            </a:avLst>
          </a:prstGeom>
          <a:solidFill>
            <a:srgbClr val="1C1F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960120" y="5897880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 spc="200">
                <a:solidFill>
                  <a:srgbClr val="FFFFFF"/>
                </a:solidFill>
                <a:latin typeface="Montserrat"/>
              </a:rPr>
              <a:t>CUSTOM ACTIVATION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12080" y="5897880"/>
            <a:ext cx="4114800" cy="50292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FFFFFF"/>
                </a:solidFill>
                <a:latin typeface="Inter"/>
              </a:rPr>
              <a:t>Media • F&amp;B • Forma • Tech zone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200">
                <a:solidFill>
                  <a:srgbClr val="6B736E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338560" y="6492240"/>
            <a:ext cx="7772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B736E"/>
                </a:solidFill>
                <a:latin typeface="Montserrat"/>
              </a:rPr>
              <a:t>04 / 08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6675120" y="0"/>
            <a:ext cx="5532120" cy="6858000"/>
          </a:xfrm>
          <a:prstGeom prst="rect">
            <a:avLst/>
          </a:prstGeom>
          <a:solidFill>
            <a:srgbClr val="0C4A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6675120" y="0"/>
            <a:ext cx="45720" cy="685800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64008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400">
                <a:solidFill>
                  <a:srgbClr val="C8A96B"/>
                </a:solidFill>
                <a:latin typeface="Montserrat"/>
              </a:rPr>
              <a:t>04  •  TITLE SPONSOR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097280"/>
            <a:ext cx="6400800" cy="2286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 i="0">
                <a:solidFill>
                  <a:srgbClr val="FFFFFF"/>
                </a:solidFill>
                <a:latin typeface="Montserrat"/>
              </a:rPr>
              <a:t>Maksimum görünürlük.</a:t>
            </a:r>
          </a:p>
          <a:p>
            <a:pPr algn="l">
              <a:lnSpc>
                <a:spcPct val="105000"/>
              </a:lnSpc>
            </a:pPr>
            <a:r>
              <a:rPr sz="3600" b="1" i="0">
                <a:solidFill>
                  <a:srgbClr val="FFFFFF"/>
                </a:solidFill>
                <a:latin typeface="Montserrat"/>
              </a:rPr>
              <a:t>Maksimum təsir.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3246120"/>
            <a:ext cx="640080" cy="4572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3474720"/>
            <a:ext cx="5852160" cy="2286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CFE3D8"/>
                </a:solidFill>
                <a:latin typeface="Inter"/>
              </a:rPr>
              <a:t>Baş Sponsor festivalın strateji tərəfdaşı kimi çıxış edir və tədbirin rəsmi adında yer alır.</a:t>
            </a:r>
          </a:p>
          <a:p>
            <a:pPr algn="l">
              <a:lnSpc>
                <a:spcPct val="150000"/>
              </a:lnSpc>
            </a:pPr>
            <a:endParaRPr sz="1300" b="0" i="0">
              <a:solidFill>
                <a:srgbClr val="CFE3D8"/>
              </a:solidFill>
              <a:latin typeface="Inter"/>
            </a:endParaRPr>
          </a:p>
          <a:p>
            <a:pPr algn="l">
              <a:lnSpc>
                <a:spcPct val="150000"/>
              </a:lnSpc>
            </a:pPr>
            <a:r>
              <a:rPr sz="1300" b="0" i="0">
                <a:solidFill>
                  <a:srgbClr val="CFE3D8"/>
                </a:solidFill>
                <a:latin typeface="Inter"/>
              </a:rPr>
              <a:t>Sponsor üçün yüksək reputasiya, geniş media görünürlüyü və 2000+ gəncə birbaşa marka təması.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5486400"/>
            <a:ext cx="5852160" cy="868680"/>
          </a:xfrm>
          <a:prstGeom prst="roundRect">
            <a:avLst>
              <a:gd name="adj" fmla="val 15000"/>
            </a:avLst>
          </a:prstGeom>
          <a:solidFill>
            <a:srgbClr val="1C1F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22960" y="553212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 spc="300">
                <a:solidFill>
                  <a:srgbClr val="C8A96B"/>
                </a:solidFill>
                <a:latin typeface="Montserrat"/>
              </a:rPr>
              <a:t>OFFICIAL EVENT NAME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806440"/>
            <a:ext cx="5486400" cy="5029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FFFFFF"/>
                </a:solidFill>
                <a:latin typeface="Montserrat"/>
              </a:rPr>
              <a:t>FIRST MDU GREEN CAMPUS FESTIVAL  powered by  [Şirkət adı]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40880" y="640080"/>
            <a:ext cx="5029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400">
                <a:solidFill>
                  <a:srgbClr val="C8A96B"/>
                </a:solidFill>
                <a:latin typeface="Montserrat"/>
              </a:rPr>
              <a:t>EKSKLÜZIV İMTİYAZLAR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40880" y="1261872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7269480" y="1143000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Rəsmi naming hüququ — “powered by” statusu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40880" y="1828800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269480" y="1709928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Bütün əsas materiallarda dominant loqo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40880" y="2395728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269480" y="2276856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Açılış və bağlanışda rəsmi çıxış hüququ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40880" y="2962656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269480" y="2843784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Brand Zone və aktivasiya sahəsi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40880" y="3529584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269480" y="3410712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Yarışların adlandırılması (məs: X Cup)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40880" y="4096512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269480" y="3977640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PR və media planında əsas sponsor bloku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040880" y="4663440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269480" y="4544568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Dron &amp; video kontentində premium loqo placement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040880" y="5230368"/>
            <a:ext cx="109728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269480" y="5111496"/>
            <a:ext cx="484632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50" b="0" i="0">
                <a:solidFill>
                  <a:srgbClr val="FFFFFF"/>
                </a:solidFill>
                <a:latin typeface="Inter"/>
              </a:rPr>
              <a:t>HR / CV toplama və işə qəbul zonası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64592"/>
            <a:ext cx="2194560" cy="36576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502920"/>
            <a:ext cx="54864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300">
                <a:solidFill>
                  <a:srgbClr val="0F8A5F"/>
                </a:solidFill>
                <a:latin typeface="Montserrat"/>
              </a:rPr>
              <a:t>05  •  TIER COMPARISON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868680"/>
            <a:ext cx="100584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 i="0">
                <a:solidFill>
                  <a:srgbClr val="0A3B2E"/>
                </a:solidFill>
                <a:latin typeface="Montserrat"/>
              </a:rPr>
              <a:t>Qızıl  •  Gümüş  •  Bronz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548640" cy="36576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40080" y="1920240"/>
            <a:ext cx="10972800" cy="5486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1C1F1D"/>
                </a:solidFill>
                <a:latin typeface="Inter"/>
              </a:rPr>
              <a:t>Fərqli büdcə və hədəflər üçün çevik sponsorluq həlləri.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2606040"/>
            <a:ext cx="3703320" cy="4023360"/>
          </a:xfrm>
          <a:prstGeom prst="roundRect">
            <a:avLst>
              <a:gd name="adj" fmla="val 6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40080" y="2606040"/>
            <a:ext cx="3703320" cy="41148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05840" y="2651760"/>
            <a:ext cx="315468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300">
                <a:solidFill>
                  <a:srgbClr val="0A3B2E"/>
                </a:solidFill>
                <a:latin typeface="Montserrat"/>
              </a:rPr>
              <a:t>GOLD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200400"/>
            <a:ext cx="3154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0A3B2E"/>
                </a:solidFill>
                <a:latin typeface="Montserrat"/>
              </a:rPr>
              <a:t>Qızıl Sponsor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657600"/>
            <a:ext cx="31546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B736E"/>
                </a:solidFill>
                <a:latin typeface="Inter"/>
              </a:rPr>
              <a:t>2–3 tərəfdaş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" y="4023360"/>
            <a:ext cx="457200" cy="2743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1005840" y="43251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188720" y="42062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Səhnə və əsas bannerlərdə iri loqo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05840" y="469087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188720" y="457200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Sosial media tag + mention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05840" y="505663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188720" y="493776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Brend stend qurmaq imkanı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05840" y="542239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188720" y="530352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Seçilmiş idman növünün sponsoru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05840" y="578815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188720" y="566928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Promo məhsul paylama imkanı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005840" y="61539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188720" y="60350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Dron &amp; video görünürlüyü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26280" y="2606040"/>
            <a:ext cx="3703320" cy="4023360"/>
          </a:xfrm>
          <a:prstGeom prst="roundRect">
            <a:avLst>
              <a:gd name="adj" fmla="val 6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4526280" y="2606040"/>
            <a:ext cx="3703320" cy="411480"/>
          </a:xfrm>
          <a:prstGeom prst="rect">
            <a:avLst/>
          </a:prstGeom>
          <a:solidFill>
            <a:srgbClr val="B8C0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892040" y="2651760"/>
            <a:ext cx="315468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300">
                <a:solidFill>
                  <a:srgbClr val="0A3B2E"/>
                </a:solidFill>
                <a:latin typeface="Montserrat"/>
              </a:rPr>
              <a:t>SILVER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92040" y="3200400"/>
            <a:ext cx="3154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0A3B2E"/>
                </a:solidFill>
                <a:latin typeface="Montserrat"/>
              </a:rPr>
              <a:t>Gümüş Sponsor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92040" y="3657600"/>
            <a:ext cx="31546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B736E"/>
                </a:solidFill>
                <a:latin typeface="Inter"/>
              </a:rPr>
              <a:t>3–5 tərəfdaş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92040" y="4023360"/>
            <a:ext cx="457200" cy="2743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ectangle 32"/>
          <p:cNvSpPr/>
          <p:nvPr/>
        </p:nvSpPr>
        <p:spPr>
          <a:xfrm>
            <a:off x="4892040" y="43251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5074920" y="42062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Banner və çapda orta ölçülü loqo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892040" y="469087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074920" y="457200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Sponsor siyahısında qeyd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892040" y="505663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5074920" y="493776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Festival ərazisində promo masa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92040" y="542239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5074920" y="530352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Mini oyun və aktivliklərdə iştirak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892040" y="578815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5074920" y="566928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Yarış anlarında marka görünürlüyü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892040" y="61539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5074920" y="60350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Kollektiv PR qeydi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8412480" y="2606040"/>
            <a:ext cx="3703320" cy="4023360"/>
          </a:xfrm>
          <a:prstGeom prst="roundRect">
            <a:avLst>
              <a:gd name="adj" fmla="val 6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8412480" y="2606040"/>
            <a:ext cx="3703320" cy="411480"/>
          </a:xfrm>
          <a:prstGeom prst="rect">
            <a:avLst/>
          </a:prstGeom>
          <a:solidFill>
            <a:srgbClr val="CDA1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778240" y="2651760"/>
            <a:ext cx="3154680" cy="36576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 spc="300">
                <a:solidFill>
                  <a:srgbClr val="FFFFFF"/>
                </a:solidFill>
                <a:latin typeface="Montserrat"/>
              </a:rPr>
              <a:t>BRONZE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778240" y="3200400"/>
            <a:ext cx="3154680" cy="4572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0A3B2E"/>
                </a:solidFill>
                <a:latin typeface="Montserrat"/>
              </a:rPr>
              <a:t>Bronz Sponsor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78240" y="3657600"/>
            <a:ext cx="31546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1">
                <a:solidFill>
                  <a:srgbClr val="6B736E"/>
                </a:solidFill>
                <a:latin typeface="Inter"/>
              </a:rPr>
              <a:t>Çoxsaylı tərəfdaşlar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778240" y="4023360"/>
            <a:ext cx="457200" cy="2743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0"/>
          <p:cNvSpPr/>
          <p:nvPr/>
        </p:nvSpPr>
        <p:spPr>
          <a:xfrm>
            <a:off x="8778240" y="43251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8961120" y="42062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Sponsor panelində loqo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778240" y="469087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8961120" y="457200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Yekun təşəkkür postunda qeyd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778240" y="505663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8961120" y="493776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Festival günü roll-up imkanı</a:t>
            </a:r>
          </a:p>
        </p:txBody>
      </p:sp>
      <p:sp>
        <p:nvSpPr>
          <p:cNvPr id="57" name="Rectangle 56"/>
          <p:cNvSpPr/>
          <p:nvPr/>
        </p:nvSpPr>
        <p:spPr>
          <a:xfrm>
            <a:off x="8778240" y="542239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8961120" y="530352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Minimum büdcə ilə görünürlük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778240" y="578815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TextBox 59"/>
          <p:cNvSpPr txBox="1"/>
          <p:nvPr/>
        </p:nvSpPr>
        <p:spPr>
          <a:xfrm>
            <a:off x="8961120" y="566928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Rəsmi sponsor statusu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778240" y="6153912"/>
            <a:ext cx="73152" cy="73152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TextBox 61"/>
          <p:cNvSpPr txBox="1"/>
          <p:nvPr/>
        </p:nvSpPr>
        <p:spPr>
          <a:xfrm>
            <a:off x="8961120" y="6035040"/>
            <a:ext cx="29718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 i="0">
                <a:solidFill>
                  <a:srgbClr val="1C1F1D"/>
                </a:solidFill>
                <a:latin typeface="Inter"/>
              </a:rPr>
              <a:t>Tədbir kontentində adı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200">
                <a:solidFill>
                  <a:srgbClr val="6B736E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1338560" y="6492240"/>
            <a:ext cx="7772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B736E"/>
                </a:solidFill>
                <a:latin typeface="Montserrat"/>
              </a:rPr>
              <a:t>06 / 08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64592"/>
            <a:ext cx="2194560" cy="36576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300">
                <a:solidFill>
                  <a:srgbClr val="0F8A5F"/>
                </a:solidFill>
                <a:latin typeface="Montserrat"/>
              </a:rPr>
              <a:t>06  •  GREEN PARTNER &amp; CUSTOM ACTIVATION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868680"/>
            <a:ext cx="10972800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 i="0">
                <a:solidFill>
                  <a:srgbClr val="0A3B2E"/>
                </a:solidFill>
                <a:latin typeface="Montserrat"/>
              </a:rPr>
              <a:t>Strateji və fərdiləşdirilmiş sponsorluq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691640"/>
            <a:ext cx="548640" cy="36576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640080" y="2103120"/>
            <a:ext cx="5486400" cy="4114800"/>
          </a:xfrm>
          <a:prstGeom prst="roundRect">
            <a:avLst>
              <a:gd name="adj" fmla="val 5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40080" y="2103120"/>
            <a:ext cx="5486400" cy="109728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097280" y="2377440"/>
            <a:ext cx="45720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300">
                <a:solidFill>
                  <a:srgbClr val="9BE15D"/>
                </a:solidFill>
                <a:latin typeface="Montserrat"/>
              </a:rPr>
              <a:t>GREEN PARTNER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2743200"/>
            <a:ext cx="457200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FFFFFF"/>
                </a:solidFill>
                <a:latin typeface="Montserrat"/>
              </a:rPr>
              <a:t>ESG / Sustainability Sponsor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474720"/>
            <a:ext cx="4572000" cy="9144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 i="0">
                <a:solidFill>
                  <a:srgbClr val="CFE3D8"/>
                </a:solidFill>
                <a:latin typeface="Inter"/>
              </a:rPr>
              <a:t>Dayanıqlılıq, GreenMetric və ekoloji məsuliyyət istiqamətində</a:t>
            </a:r>
          </a:p>
          <a:p>
            <a:pPr algn="l">
              <a:lnSpc>
                <a:spcPct val="140000"/>
              </a:lnSpc>
            </a:pPr>
            <a:r>
              <a:rPr sz="1200" b="0" i="0">
                <a:solidFill>
                  <a:srgbClr val="CFE3D8"/>
                </a:solidFill>
                <a:latin typeface="Inter"/>
              </a:rPr>
              <a:t>şirkətin mövqeyini real tədbir mühitində nümayiş etdirən paket.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97280" y="4553712"/>
            <a:ext cx="91440" cy="9144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280160" y="4434840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>
                <a:solidFill>
                  <a:srgbClr val="FFFFFF"/>
                </a:solidFill>
                <a:latin typeface="Inter"/>
              </a:rPr>
              <a:t>“Green Partner of the Festival” statusu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97280" y="4882896"/>
            <a:ext cx="91440" cy="9144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280160" y="4764024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>
                <a:solidFill>
                  <a:srgbClr val="FFFFFF"/>
                </a:solidFill>
                <a:latin typeface="Inter"/>
              </a:rPr>
              <a:t>♻  Recycling Zone adlandırılması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7280" y="5212080"/>
            <a:ext cx="91440" cy="9144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280160" y="5093208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>
                <a:solidFill>
                  <a:srgbClr val="FFFFFF"/>
                </a:solidFill>
                <a:latin typeface="Inter"/>
              </a:rPr>
              <a:t>🚲  Bike Area adlandırılması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97280" y="5541264"/>
            <a:ext cx="91440" cy="9144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280160" y="5422392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>
                <a:solidFill>
                  <a:srgbClr val="FFFFFF"/>
                </a:solidFill>
                <a:latin typeface="Inter"/>
              </a:rPr>
              <a:t>🚫  No Plastic Zone adlandırılması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97280" y="5870448"/>
            <a:ext cx="91440" cy="9144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280160" y="5751576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50" b="0" i="0">
                <a:solidFill>
                  <a:srgbClr val="FFFFFF"/>
                </a:solidFill>
                <a:latin typeface="Inter"/>
              </a:rPr>
              <a:t>ESG yönümlü PR vurğusu və hesabat qeydi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00800" y="2103120"/>
            <a:ext cx="5212080" cy="4114800"/>
          </a:xfrm>
          <a:prstGeom prst="roundRect">
            <a:avLst>
              <a:gd name="adj" fmla="val 5000"/>
            </a:avLst>
          </a:prstGeom>
          <a:solidFill>
            <a:srgbClr val="F3F7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400800" y="2103120"/>
            <a:ext cx="5212080" cy="109728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858000" y="2377440"/>
            <a:ext cx="429768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300">
                <a:solidFill>
                  <a:srgbClr val="C8A96B"/>
                </a:solidFill>
                <a:latin typeface="Montserrat"/>
              </a:rPr>
              <a:t>CUSTOM ACTIVATION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0" y="2743200"/>
            <a:ext cx="4297680" cy="6400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0A3B2E"/>
                </a:solidFill>
                <a:latin typeface="Montserrat"/>
              </a:rPr>
              <a:t>Fərdiləşdirilmiş paketlər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58000" y="3474720"/>
            <a:ext cx="4297680" cy="7315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 dirty="0" err="1">
                <a:solidFill>
                  <a:srgbClr val="1C1F1D"/>
                </a:solidFill>
                <a:latin typeface="Inter"/>
              </a:rPr>
              <a:t>Şirkətin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konkret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biznes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hədəfinə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uyğun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aktivasiya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1C1F1D"/>
                </a:solidFill>
                <a:latin typeface="Inter"/>
              </a:rPr>
              <a:t>formatları</a:t>
            </a:r>
            <a:r>
              <a:rPr sz="1200" b="0" i="0" dirty="0">
                <a:solidFill>
                  <a:srgbClr val="1C1F1D"/>
                </a:solidFill>
                <a:latin typeface="Inter"/>
              </a:rPr>
              <a:t>: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858000" y="420624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995160" y="420624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🎥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98080" y="427024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Media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98080" y="451713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Video &amp; dron kontenti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098280" y="420624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235440" y="420624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🥤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738360" y="427024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F&amp;B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38360" y="451713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Su və enerji içkiləri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858000" y="502920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995160" y="502920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🎽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98080" y="509320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Forma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80" y="534009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İştirakçı və könüllü formaları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9098280" y="502920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9235440" y="502920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🏆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38360" y="509320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Mükafat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738360" y="534009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Medal, kubok, hədiyyə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58000" y="585216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6995160" y="585216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🚴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498080" y="591616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Velosiped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498080" y="616305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Bike zone fəaliyyətləri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098280" y="5852160"/>
            <a:ext cx="2057400" cy="64008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9235440" y="5852160"/>
            <a:ext cx="457200" cy="64008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0F8A5F"/>
                </a:solidFill>
                <a:latin typeface="Inter"/>
              </a:rPr>
              <a:t>💡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738360" y="5916168"/>
            <a:ext cx="132588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0A3B2E"/>
                </a:solidFill>
                <a:latin typeface="Montserrat"/>
              </a:rPr>
              <a:t>Tech Zone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738360" y="6163056"/>
            <a:ext cx="1325880" cy="3200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50" b="0" i="0">
                <a:solidFill>
                  <a:srgbClr val="6B736E"/>
                </a:solidFill>
                <a:latin typeface="Inter"/>
              </a:rPr>
              <a:t>İnnovasiya və demolar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200">
                <a:solidFill>
                  <a:srgbClr val="6B736E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338560" y="6492240"/>
            <a:ext cx="77724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6B736E"/>
                </a:solidFill>
                <a:latin typeface="Montserrat"/>
              </a:rPr>
              <a:t>07 / 08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3B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5720" cy="6858000"/>
          </a:xfrm>
          <a:prstGeom prst="rect">
            <a:avLst/>
          </a:prstGeom>
          <a:solidFill>
            <a:srgbClr val="9BE1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10424160" y="0"/>
            <a:ext cx="1764792" cy="6858000"/>
          </a:xfrm>
          <a:prstGeom prst="rect">
            <a:avLst/>
          </a:prstGeom>
          <a:solidFill>
            <a:srgbClr val="0C4A3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10424160" y="0"/>
            <a:ext cx="36576" cy="685800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60" y="640080"/>
            <a:ext cx="731520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 spc="400">
                <a:solidFill>
                  <a:srgbClr val="C8A96B"/>
                </a:solidFill>
                <a:latin typeface="Montserrat"/>
              </a:rPr>
              <a:t>07  •  CALL TO ACTION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1280160"/>
            <a:ext cx="10058400" cy="237744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400" b="1" i="0">
                <a:solidFill>
                  <a:srgbClr val="FFFFFF"/>
                </a:solidFill>
                <a:latin typeface="Montserrat"/>
              </a:rPr>
              <a:t>Birlikdə daha görünən,</a:t>
            </a:r>
          </a:p>
          <a:p>
            <a:pPr algn="l">
              <a:lnSpc>
                <a:spcPct val="105000"/>
              </a:lnSpc>
            </a:pPr>
            <a:r>
              <a:rPr sz="4400" b="1" i="0">
                <a:solidFill>
                  <a:srgbClr val="FFFFFF"/>
                </a:solidFill>
                <a:latin typeface="Montserrat"/>
              </a:rPr>
              <a:t>daha yaşıl,</a:t>
            </a:r>
          </a:p>
          <a:p>
            <a:pPr algn="l">
              <a:lnSpc>
                <a:spcPct val="105000"/>
              </a:lnSpc>
            </a:pPr>
            <a:r>
              <a:rPr sz="4400" b="1" i="0">
                <a:solidFill>
                  <a:srgbClr val="FFFFFF"/>
                </a:solidFill>
                <a:latin typeface="Montserrat"/>
              </a:rPr>
              <a:t>daha təsirli festival quraq.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" y="4160520"/>
            <a:ext cx="640080" cy="45720"/>
          </a:xfrm>
          <a:prstGeom prst="rect">
            <a:avLst/>
          </a:prstGeom>
          <a:solidFill>
            <a:srgbClr val="C8A9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822960" y="4389120"/>
            <a:ext cx="9601200" cy="10972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1" dirty="0" err="1">
                <a:solidFill>
                  <a:srgbClr val="CFE3D8"/>
                </a:solidFill>
                <a:latin typeface="Inter"/>
              </a:rPr>
              <a:t>Sizi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bu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təşəbbüsün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tərəfdaşı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olmağa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dəvət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edirik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.</a:t>
            </a:r>
          </a:p>
          <a:p>
            <a:pPr algn="l">
              <a:lnSpc>
                <a:spcPct val="140000"/>
              </a:lnSpc>
            </a:pPr>
            <a:r>
              <a:rPr sz="1500" b="0" i="1" dirty="0" err="1">
                <a:solidFill>
                  <a:srgbClr val="CFE3D8"/>
                </a:solidFill>
                <a:latin typeface="Inter"/>
              </a:rPr>
              <a:t>Şirkətiniz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üçün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ən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uyğun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sponsorluq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paketini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birlikdə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 </a:t>
            </a:r>
            <a:r>
              <a:rPr sz="1500" b="0" i="1" dirty="0" err="1">
                <a:solidFill>
                  <a:srgbClr val="CFE3D8"/>
                </a:solidFill>
                <a:latin typeface="Inter"/>
              </a:rPr>
              <a:t>formalaşdıraq</a:t>
            </a:r>
            <a:r>
              <a:rPr sz="1500" b="0" i="1" dirty="0">
                <a:solidFill>
                  <a:srgbClr val="CFE3D8"/>
                </a:solidFill>
                <a:latin typeface="Inter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5623560"/>
            <a:ext cx="2743200" cy="548640"/>
          </a:xfrm>
          <a:prstGeom prst="roundRect">
            <a:avLst>
              <a:gd name="adj" fmla="val 50000"/>
            </a:avLst>
          </a:prstGeom>
          <a:solidFill>
            <a:srgbClr val="0F8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22960" y="5623560"/>
            <a:ext cx="2743200" cy="54864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1" i="0" spc="300">
                <a:solidFill>
                  <a:srgbClr val="FFFFFF"/>
                </a:solidFill>
                <a:latin typeface="Montserrat"/>
              </a:rPr>
              <a:t>BECOME A SPONSOR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31920" y="5623560"/>
            <a:ext cx="64008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 spc="400">
                <a:solidFill>
                  <a:srgbClr val="C8A96B"/>
                </a:solidFill>
                <a:latin typeface="Montserrat"/>
              </a:rPr>
              <a:t>CONTACT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31920" y="5897880"/>
            <a:ext cx="6400800" cy="19992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 dirty="0" err="1">
                <a:solidFill>
                  <a:srgbClr val="FFFFFF"/>
                </a:solidFill>
                <a:latin typeface="Inter"/>
              </a:rPr>
              <a:t>Mingəçevir</a:t>
            </a:r>
            <a:r>
              <a:rPr sz="1200" b="0" i="0" dirty="0">
                <a:solidFill>
                  <a:srgbClr val="FFFFFF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FFFFFF"/>
                </a:solidFill>
                <a:latin typeface="Inter"/>
              </a:rPr>
              <a:t>Dövlət</a:t>
            </a:r>
            <a:r>
              <a:rPr sz="1200" b="0" i="0" dirty="0">
                <a:solidFill>
                  <a:srgbClr val="FFFFFF"/>
                </a:solidFill>
                <a:latin typeface="Inter"/>
              </a:rPr>
              <a:t> </a:t>
            </a:r>
            <a:r>
              <a:rPr sz="1200" b="0" i="0" dirty="0" err="1">
                <a:solidFill>
                  <a:srgbClr val="FFFFFF"/>
                </a:solidFill>
                <a:latin typeface="Inter"/>
              </a:rPr>
              <a:t>Universiteti</a:t>
            </a:r>
            <a:r>
              <a:rPr sz="1200" b="0" i="0" dirty="0">
                <a:solidFill>
                  <a:srgbClr val="FFFFFF"/>
                </a:solidFill>
                <a:latin typeface="Inter"/>
              </a:rPr>
              <a:t>  •  </a:t>
            </a:r>
            <a:r>
              <a:rPr lang="az-Latn-AZ" sz="1200" dirty="0">
                <a:solidFill>
                  <a:srgbClr val="FFFFFF"/>
                </a:solidFill>
                <a:latin typeface="Inter"/>
              </a:rPr>
              <a:t>alumni</a:t>
            </a:r>
            <a:r>
              <a:rPr sz="1200" b="0" i="0" dirty="0">
                <a:solidFill>
                  <a:srgbClr val="FFFFFF"/>
                </a:solidFill>
                <a:latin typeface="Inter"/>
              </a:rPr>
              <a:t>@mdu.edu.az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6492240"/>
            <a:ext cx="9144000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 spc="300">
                <a:solidFill>
                  <a:srgbClr val="9FB6AA"/>
                </a:solidFill>
                <a:latin typeface="Montserrat"/>
              </a:rPr>
              <a:t>FIRST MDU GREEN CAMPUS SPORTS FESTIVAL  •  10 MAY 2026  •  MİNGƏÇEVİR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732</Words>
  <Application>Microsoft Office PowerPoint</Application>
  <PresentationFormat>Widescreen</PresentationFormat>
  <Paragraphs>160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Inter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Gurban Gurbanzade</cp:lastModifiedBy>
  <cp:revision>3</cp:revision>
  <dcterms:created xsi:type="dcterms:W3CDTF">2013-01-27T09:14:16Z</dcterms:created>
  <dcterms:modified xsi:type="dcterms:W3CDTF">2026-05-03T14:33:02Z</dcterms:modified>
  <cp:category/>
</cp:coreProperties>
</file>